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5" r:id="rId1"/>
  </p:sldMasterIdLst>
  <p:sldIdLst>
    <p:sldId id="256" r:id="rId2"/>
    <p:sldId id="257" r:id="rId3"/>
    <p:sldId id="265" r:id="rId4"/>
    <p:sldId id="266" r:id="rId5"/>
    <p:sldId id="259" r:id="rId6"/>
    <p:sldId id="260" r:id="rId7"/>
    <p:sldId id="261" r:id="rId8"/>
    <p:sldId id="262" r:id="rId9"/>
    <p:sldId id="263" r:id="rId10"/>
    <p:sldId id="264" r:id="rId1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38"/>
    <p:restoredTop sz="94656"/>
  </p:normalViewPr>
  <p:slideViewPr>
    <p:cSldViewPr snapToGrid="0" snapToObjects="1">
      <p:cViewPr varScale="1">
        <p:scale>
          <a:sx n="102" d="100"/>
          <a:sy n="102" d="100"/>
        </p:scale>
        <p:origin x="312" y="19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presProps" Target="presProps.xml"/><Relationship Id="rId13" Type="http://schemas.openxmlformats.org/officeDocument/2006/relationships/viewProps" Target="viewProps.xml"/><Relationship Id="rId14" Type="http://schemas.openxmlformats.org/officeDocument/2006/relationships/theme" Target="theme/theme1.xml"/><Relationship Id="rId15"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998A0B3A-A31A-FB47-B6C6-DE63F97370C9}" type="datetimeFigureOut">
              <a:rPr lang="en-US" smtClean="0"/>
              <a:t>6/16/18</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1725C498-D2CA-F147-8F47-6C7AFB671E02}" type="slidenum">
              <a:rPr lang="en-US" smtClean="0"/>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98A0B3A-A31A-FB47-B6C6-DE63F97370C9}" type="datetimeFigureOut">
              <a:rPr lang="en-US" smtClean="0"/>
              <a:t>6/16/18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25C498-D2CA-F147-8F47-6C7AFB671E02}"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1725C498-D2CA-F147-8F47-6C7AFB671E02}" type="slidenum">
              <a:rPr lang="en-US" smtClean="0"/>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98A0B3A-A31A-FB47-B6C6-DE63F97370C9}" type="datetimeFigureOut">
              <a:rPr lang="en-US" smtClean="0"/>
              <a:t>6/16/18</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998A0B3A-A31A-FB47-B6C6-DE63F97370C9}" type="datetimeFigureOut">
              <a:rPr lang="en-US" smtClean="0"/>
              <a:t>6/16/18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1725C498-D2CA-F147-8F47-6C7AFB671E02}" type="slidenum">
              <a:rPr lang="en-US" smtClean="0"/>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998A0B3A-A31A-FB47-B6C6-DE63F97370C9}" type="datetimeFigureOut">
              <a:rPr lang="en-US" smtClean="0"/>
              <a:t>6/16/18</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1725C498-D2CA-F147-8F47-6C7AFB671E02}" type="slidenum">
              <a:rPr lang="en-US" smtClean="0"/>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998A0B3A-A31A-FB47-B6C6-DE63F97370C9}" type="datetimeFigureOut">
              <a:rPr lang="en-US" smtClean="0"/>
              <a:t>6/16/18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725C498-D2CA-F147-8F47-6C7AFB671E02}" type="slidenum">
              <a:rPr lang="en-US" smtClean="0"/>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998A0B3A-A31A-FB47-B6C6-DE63F97370C9}" type="datetimeFigureOut">
              <a:rPr lang="en-US" smtClean="0"/>
              <a:t>6/16/18</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1725C498-D2CA-F147-8F47-6C7AFB671E02}" type="slidenum">
              <a:rPr lang="en-US" smtClean="0"/>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998A0B3A-A31A-FB47-B6C6-DE63F97370C9}" type="datetimeFigureOut">
              <a:rPr lang="en-US" smtClean="0"/>
              <a:t>6/16/18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1725C498-D2CA-F147-8F47-6C7AFB671E02}"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998A0B3A-A31A-FB47-B6C6-DE63F97370C9}" type="datetimeFigureOut">
              <a:rPr lang="en-US" smtClean="0"/>
              <a:t>6/16/18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1725C498-D2CA-F147-8F47-6C7AFB671E02}"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1725C498-D2CA-F147-8F47-6C7AFB671E02}" type="slidenum">
              <a:rPr lang="en-US" smtClean="0"/>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998A0B3A-A31A-FB47-B6C6-DE63F97370C9}" type="datetimeFigureOut">
              <a:rPr lang="en-US" smtClean="0"/>
              <a:t>6/16/18</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1725C498-D2CA-F147-8F47-6C7AFB671E02}" type="slidenum">
              <a:rPr lang="en-US" smtClean="0"/>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Drag picture to placeholder or click icon to add</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998A0B3A-A31A-FB47-B6C6-DE63F97370C9}" type="datetimeFigureOut">
              <a:rPr lang="en-US" smtClean="0"/>
              <a:t>6/16/18</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998A0B3A-A31A-FB47-B6C6-DE63F97370C9}" type="datetimeFigureOut">
              <a:rPr lang="en-US" smtClean="0"/>
              <a:t>6/16/18</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1725C498-D2CA-F147-8F47-6C7AFB671E02}" type="slidenum">
              <a:rPr lang="en-US" smtClean="0"/>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76"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 id="2147483685" r:id="rId10"/>
    <p:sldLayoutId id="2147483686"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tiff"/></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smtClean="0"/>
              <a:t>Cultural Reflection </a:t>
            </a:r>
            <a:r>
              <a:rPr lang="en-US" dirty="0" smtClean="0"/>
              <a:t>Projects 2 &amp; 3</a:t>
            </a:r>
            <a:endParaRPr lang="en-US" dirty="0" smtClean="0"/>
          </a:p>
          <a:p>
            <a:r>
              <a:rPr lang="en-US" dirty="0" smtClean="0"/>
              <a:t>Integrated with Blog</a:t>
            </a:r>
            <a:endParaRPr lang="en-US" dirty="0"/>
          </a:p>
        </p:txBody>
      </p:sp>
      <p:sp>
        <p:nvSpPr>
          <p:cNvPr id="2" name="Title 1"/>
          <p:cNvSpPr>
            <a:spLocks noGrp="1"/>
          </p:cNvSpPr>
          <p:nvPr>
            <p:ph type="ctrTitle"/>
          </p:nvPr>
        </p:nvSpPr>
        <p:spPr/>
        <p:txBody>
          <a:bodyPr/>
          <a:lstStyle/>
          <a:p>
            <a:r>
              <a:rPr lang="en-US" dirty="0" smtClean="0"/>
              <a:t>Travel Writing in and around </a:t>
            </a:r>
            <a:r>
              <a:rPr lang="en-US" dirty="0" smtClean="0"/>
              <a:t>Prague</a:t>
            </a:r>
            <a:endParaRPr lang="en-US" dirty="0"/>
          </a:p>
        </p:txBody>
      </p:sp>
    </p:spTree>
    <p:extLst>
      <p:ext uri="{BB962C8B-B14F-4D97-AF65-F5344CB8AC3E}">
        <p14:creationId xmlns:p14="http://schemas.microsoft.com/office/powerpoint/2010/main" val="331188376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Your Travel Writing</a:t>
            </a:r>
            <a:endParaRPr lang="en-US" dirty="0"/>
          </a:p>
        </p:txBody>
      </p:sp>
      <p:sp>
        <p:nvSpPr>
          <p:cNvPr id="3" name="Content Placeholder 2"/>
          <p:cNvSpPr>
            <a:spLocks noGrp="1"/>
          </p:cNvSpPr>
          <p:nvPr>
            <p:ph sz="quarter" idx="1"/>
          </p:nvPr>
        </p:nvSpPr>
        <p:spPr/>
        <p:txBody>
          <a:bodyPr>
            <a:normAutofit/>
          </a:bodyPr>
          <a:lstStyle/>
          <a:p>
            <a:r>
              <a:rPr lang="en-US" sz="3200" dirty="0" smtClean="0"/>
              <a:t>Remember to schedule your meetup group and/or </a:t>
            </a:r>
            <a:r>
              <a:rPr lang="en-US" sz="3200" dirty="0" err="1" smtClean="0"/>
              <a:t>AirBnb</a:t>
            </a:r>
            <a:r>
              <a:rPr lang="en-US" sz="3200" dirty="0" smtClean="0"/>
              <a:t> experiences prior to travel (everyone gets reimbursed for this)</a:t>
            </a:r>
          </a:p>
          <a:p>
            <a:endParaRPr lang="en-US" sz="3200" dirty="0"/>
          </a:p>
          <a:p>
            <a:r>
              <a:rPr lang="en-US" sz="3200" dirty="0" smtClean="0"/>
              <a:t>If you’re interested in rubric ideas for evaluating/analyzing travel writing, see Participant Resources on the </a:t>
            </a:r>
            <a:r>
              <a:rPr lang="en-US" sz="3200" dirty="0" err="1" smtClean="0"/>
              <a:t>Weebly</a:t>
            </a:r>
            <a:endParaRPr lang="en-US" sz="3200" dirty="0" smtClean="0"/>
          </a:p>
        </p:txBody>
      </p:sp>
    </p:spTree>
    <p:extLst>
      <p:ext uri="{BB962C8B-B14F-4D97-AF65-F5344CB8AC3E}">
        <p14:creationId xmlns:p14="http://schemas.microsoft.com/office/powerpoint/2010/main" val="253330324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The Assignment—See Syllabus</a:t>
            </a:r>
            <a:endParaRPr lang="en-US" dirty="0"/>
          </a:p>
        </p:txBody>
      </p:sp>
      <p:sp>
        <p:nvSpPr>
          <p:cNvPr id="3" name="Content Placeholder 2"/>
          <p:cNvSpPr>
            <a:spLocks noGrp="1"/>
          </p:cNvSpPr>
          <p:nvPr>
            <p:ph sz="quarter" idx="1"/>
          </p:nvPr>
        </p:nvSpPr>
        <p:spPr/>
        <p:txBody>
          <a:bodyPr>
            <a:normAutofit fontScale="77500" lnSpcReduction="20000"/>
          </a:bodyPr>
          <a:lstStyle/>
          <a:p>
            <a:r>
              <a:rPr lang="en-US" b="1" dirty="0" smtClean="0"/>
              <a:t>What: </a:t>
            </a:r>
            <a:r>
              <a:rPr lang="en-US" dirty="0" smtClean="0"/>
              <a:t>Cultural Reflection Project 3: </a:t>
            </a:r>
            <a:r>
              <a:rPr lang="en-US" dirty="0" smtClean="0"/>
              <a:t>Write about a culturally revealing experience</a:t>
            </a:r>
          </a:p>
          <a:p>
            <a:pPr lvl="1"/>
            <a:r>
              <a:rPr lang="en-US" dirty="0" smtClean="0"/>
              <a:t>Cultural Reflection Project 2: Site-based, descriptive writing</a:t>
            </a:r>
            <a:endParaRPr lang="en-US" dirty="0" smtClean="0"/>
          </a:p>
          <a:p>
            <a:r>
              <a:rPr lang="en-US" b="1" dirty="0" smtClean="0"/>
              <a:t>How: </a:t>
            </a:r>
            <a:r>
              <a:rPr lang="en-US" dirty="0" smtClean="0"/>
              <a:t>Base your writing on meetup group, </a:t>
            </a:r>
            <a:r>
              <a:rPr lang="en-US" dirty="0" err="1" smtClean="0"/>
              <a:t>AirBnb</a:t>
            </a:r>
            <a:r>
              <a:rPr lang="en-US" dirty="0" smtClean="0"/>
              <a:t> experience, or other cultural activity</a:t>
            </a:r>
            <a:r>
              <a:rPr lang="en-US" dirty="0" smtClean="0"/>
              <a:t> </a:t>
            </a:r>
          </a:p>
          <a:p>
            <a:pPr lvl="1"/>
            <a:r>
              <a:rPr lang="en-US" dirty="0" smtClean="0"/>
              <a:t>We encourage you to schedule these before we travel to Prague</a:t>
            </a:r>
            <a:endParaRPr lang="en-US" dirty="0" smtClean="0"/>
          </a:p>
          <a:p>
            <a:r>
              <a:rPr lang="en-US" b="1" dirty="0" smtClean="0"/>
              <a:t>How:</a:t>
            </a:r>
            <a:r>
              <a:rPr lang="en-US" dirty="0" smtClean="0"/>
              <a:t> Reflect on Cultural </a:t>
            </a:r>
            <a:r>
              <a:rPr lang="en-US" dirty="0"/>
              <a:t>L</a:t>
            </a:r>
            <a:r>
              <a:rPr lang="en-US" dirty="0" smtClean="0"/>
              <a:t>earning </a:t>
            </a:r>
            <a:r>
              <a:rPr lang="en-US" dirty="0"/>
              <a:t>S</a:t>
            </a:r>
            <a:r>
              <a:rPr lang="en-US" dirty="0" smtClean="0"/>
              <a:t>trategies (see </a:t>
            </a:r>
            <a:r>
              <a:rPr lang="en-US" dirty="0" err="1" smtClean="0"/>
              <a:t>Weebly</a:t>
            </a:r>
            <a:r>
              <a:rPr lang="en-US" dirty="0" smtClean="0"/>
              <a:t>)</a:t>
            </a:r>
          </a:p>
          <a:p>
            <a:pPr lvl="1"/>
            <a:r>
              <a:rPr lang="en-US" dirty="0" smtClean="0"/>
              <a:t>Would applying these strategies have impacted your experience?</a:t>
            </a:r>
            <a:endParaRPr lang="en-US" dirty="0" smtClean="0"/>
          </a:p>
          <a:p>
            <a:r>
              <a:rPr lang="en-US" b="1" dirty="0" smtClean="0"/>
              <a:t>Where: </a:t>
            </a:r>
            <a:r>
              <a:rPr lang="en-US" dirty="0" smtClean="0"/>
              <a:t>Post travel writing (with photos/video) to group travel blog (on </a:t>
            </a:r>
            <a:r>
              <a:rPr lang="en-US" dirty="0" err="1" smtClean="0"/>
              <a:t>Weebly</a:t>
            </a:r>
            <a:r>
              <a:rPr lang="en-US" dirty="0" smtClean="0"/>
              <a:t>)</a:t>
            </a:r>
          </a:p>
          <a:p>
            <a:pPr lvl="1"/>
            <a:r>
              <a:rPr lang="en-US" dirty="0" smtClean="0"/>
              <a:t>Goals: professional writing that reflects on and analyzes cultural lessons learned</a:t>
            </a:r>
            <a:endParaRPr lang="en-US" dirty="0" smtClean="0"/>
          </a:p>
          <a:p>
            <a:r>
              <a:rPr lang="en-US" b="1" dirty="0" smtClean="0"/>
              <a:t>When: </a:t>
            </a:r>
            <a:r>
              <a:rPr lang="en-US" dirty="0" smtClean="0"/>
              <a:t>Immediately after your experience (or ASAP). Time set aside on July 20 to finalize and share your posts </a:t>
            </a:r>
          </a:p>
          <a:p>
            <a:pPr lvl="1"/>
            <a:r>
              <a:rPr lang="en-US" dirty="0" smtClean="0"/>
              <a:t>We’ll be joined by Czech faculty, who will provide feedback and thoughts</a:t>
            </a:r>
            <a:endParaRPr lang="en-US" dirty="0" smtClean="0"/>
          </a:p>
        </p:txBody>
      </p:sp>
    </p:spTree>
    <p:extLst>
      <p:ext uri="{BB962C8B-B14F-4D97-AF65-F5344CB8AC3E}">
        <p14:creationId xmlns:p14="http://schemas.microsoft.com/office/powerpoint/2010/main" val="240875579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005" y="228600"/>
            <a:ext cx="8740239" cy="758952"/>
          </a:xfrm>
        </p:spPr>
        <p:txBody>
          <a:bodyPr>
            <a:normAutofit/>
          </a:bodyPr>
          <a:lstStyle/>
          <a:p>
            <a:r>
              <a:rPr lang="en-US" dirty="0" smtClean="0"/>
              <a:t>Also Keep the </a:t>
            </a:r>
            <a:r>
              <a:rPr lang="en-US" dirty="0" smtClean="0"/>
              <a:t>3 </a:t>
            </a:r>
            <a:r>
              <a:rPr lang="en-US" dirty="0" smtClean="0"/>
              <a:t>Ps Framework in </a:t>
            </a:r>
            <a:r>
              <a:rPr lang="en-US" dirty="0" smtClean="0"/>
              <a:t>Mind </a:t>
            </a:r>
            <a:endParaRPr lang="en-US" dirty="0"/>
          </a:p>
        </p:txBody>
      </p:sp>
      <p:pic>
        <p:nvPicPr>
          <p:cNvPr id="4" name="Content Placeholder 3"/>
          <p:cNvPicPr>
            <a:picLocks noGrp="1"/>
          </p:cNvPicPr>
          <p:nvPr>
            <p:ph sz="quarter" idx="1"/>
          </p:nvPr>
        </p:nvPicPr>
        <p:blipFill>
          <a:blip r:embed="rId2">
            <a:extLst>
              <a:ext uri="{28A0092B-C50C-407E-A947-70E740481C1C}">
                <a14:useLocalDpi xmlns:a14="http://schemas.microsoft.com/office/drawing/2010/main" val="0"/>
              </a:ext>
            </a:extLst>
          </a:blip>
          <a:stretch>
            <a:fillRect/>
          </a:stretch>
        </p:blipFill>
        <p:spPr>
          <a:xfrm>
            <a:off x="5157868" y="4580259"/>
            <a:ext cx="3314700" cy="1955800"/>
          </a:xfrm>
          <a:prstGeom prst="rect">
            <a:avLst/>
          </a:prstGeom>
        </p:spPr>
      </p:pic>
      <p:sp>
        <p:nvSpPr>
          <p:cNvPr id="5" name="Rectangle 4"/>
          <p:cNvSpPr/>
          <p:nvPr/>
        </p:nvSpPr>
        <p:spPr>
          <a:xfrm>
            <a:off x="335778" y="1444485"/>
            <a:ext cx="8594465" cy="3754874"/>
          </a:xfrm>
          <a:prstGeom prst="rect">
            <a:avLst/>
          </a:prstGeom>
        </p:spPr>
        <p:txBody>
          <a:bodyPr wrap="square">
            <a:spAutoFit/>
          </a:bodyPr>
          <a:lstStyle/>
          <a:p>
            <a:r>
              <a:rPr lang="en-US" sz="1400" dirty="0"/>
              <a:t>Products: What?</a:t>
            </a:r>
          </a:p>
          <a:p>
            <a:pPr lvl="1"/>
            <a:r>
              <a:rPr lang="en-US" sz="1400" dirty="0"/>
              <a:t>Concrete aspects of daily life (e.g., foods, laws, games)</a:t>
            </a:r>
          </a:p>
          <a:p>
            <a:pPr lvl="1"/>
            <a:r>
              <a:rPr lang="en-US" sz="1400" dirty="0"/>
              <a:t>Tangible and intangible (e.g., art work, works of literature, oral tales, system of education)</a:t>
            </a:r>
          </a:p>
          <a:p>
            <a:pPr lvl="1"/>
            <a:r>
              <a:rPr lang="en-US" sz="1400" dirty="0"/>
              <a:t>Inventions and innovations (e.g., forms of transportation, processes, gadgets)</a:t>
            </a:r>
          </a:p>
          <a:p>
            <a:pPr lvl="1"/>
            <a:r>
              <a:rPr lang="en-US" sz="1400" dirty="0"/>
              <a:t>Aesthetic expressions (e.g., music, art)</a:t>
            </a:r>
          </a:p>
          <a:p>
            <a:r>
              <a:rPr lang="en-US" sz="1400" dirty="0"/>
              <a:t>Practices: How?</a:t>
            </a:r>
          </a:p>
          <a:p>
            <a:pPr lvl="1"/>
            <a:r>
              <a:rPr lang="en-US" sz="1400" dirty="0"/>
              <a:t>Patterns of behavior (those acceptable)</a:t>
            </a:r>
          </a:p>
          <a:p>
            <a:pPr lvl="1"/>
            <a:r>
              <a:rPr lang="en-US" sz="1400" dirty="0"/>
              <a:t>Social interactions (in specific cultural contexts)</a:t>
            </a:r>
          </a:p>
          <a:p>
            <a:pPr lvl="1"/>
            <a:r>
              <a:rPr lang="en-US" sz="1400" dirty="0"/>
              <a:t>What to do when and where</a:t>
            </a:r>
          </a:p>
          <a:p>
            <a:pPr lvl="1"/>
            <a:r>
              <a:rPr lang="en-US" sz="1400" dirty="0"/>
              <a:t>Examples: uses of personal space, when to shake hands/make small talk, uses of formal/informal language</a:t>
            </a:r>
          </a:p>
          <a:p>
            <a:r>
              <a:rPr lang="en-US" sz="1400" dirty="0"/>
              <a:t>Perspectives: Why?</a:t>
            </a:r>
          </a:p>
          <a:p>
            <a:pPr lvl="1"/>
            <a:r>
              <a:rPr lang="en-US" sz="1400" dirty="0"/>
              <a:t>Traditional ideas, attitudes, and values (e.g., importance of family, personal privacy, etc.)</a:t>
            </a:r>
          </a:p>
          <a:p>
            <a:pPr lvl="1"/>
            <a:r>
              <a:rPr lang="en-US" sz="1400" dirty="0"/>
              <a:t>Underlying beliefs that justify a product or practice (e.g., valuing ownership, belief that humans are part of the natural world)</a:t>
            </a:r>
          </a:p>
          <a:p>
            <a:pPr lvl="1"/>
            <a:r>
              <a:rPr lang="en-US" sz="1400" dirty="0"/>
              <a:t>World view</a:t>
            </a:r>
          </a:p>
          <a:p>
            <a:pPr lvl="1"/>
            <a:r>
              <a:rPr lang="en-US" sz="1400" dirty="0"/>
              <a:t>What individuals do/think from their own POV</a:t>
            </a:r>
          </a:p>
        </p:txBody>
      </p:sp>
    </p:spTree>
    <p:extLst>
      <p:ext uri="{BB962C8B-B14F-4D97-AF65-F5344CB8AC3E}">
        <p14:creationId xmlns:p14="http://schemas.microsoft.com/office/powerpoint/2010/main" val="87662517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Travel Writing</a:t>
            </a:r>
            <a:endParaRPr lang="en-US" dirty="0"/>
          </a:p>
        </p:txBody>
      </p:sp>
      <p:sp>
        <p:nvSpPr>
          <p:cNvPr id="3" name="Content Placeholder 2"/>
          <p:cNvSpPr>
            <a:spLocks noGrp="1"/>
          </p:cNvSpPr>
          <p:nvPr>
            <p:ph sz="quarter" idx="1"/>
          </p:nvPr>
        </p:nvSpPr>
        <p:spPr/>
        <p:txBody>
          <a:bodyPr>
            <a:normAutofit lnSpcReduction="10000"/>
          </a:bodyPr>
          <a:lstStyle/>
          <a:p>
            <a:r>
              <a:rPr lang="en-US" dirty="0" smtClean="0"/>
              <a:t>Three types of travel writing</a:t>
            </a:r>
          </a:p>
          <a:p>
            <a:pPr lvl="1"/>
            <a:r>
              <a:rPr lang="en-US" b="1" dirty="0" smtClean="0"/>
              <a:t>Travel Guide: </a:t>
            </a:r>
            <a:r>
              <a:rPr lang="en-US" dirty="0" smtClean="0"/>
              <a:t>a practical aid for readers; descriptive and specific</a:t>
            </a:r>
          </a:p>
          <a:p>
            <a:pPr lvl="1"/>
            <a:r>
              <a:rPr lang="en-US" b="1" dirty="0" err="1" smtClean="0"/>
              <a:t>Historico</a:t>
            </a:r>
            <a:r>
              <a:rPr lang="en-US" b="1" dirty="0" smtClean="0"/>
              <a:t>-Geographical Guide: </a:t>
            </a:r>
            <a:r>
              <a:rPr lang="en-US" dirty="0" smtClean="0"/>
              <a:t>describes the history and geography of a given city/region (like a tour book); less popular in contemporary travel</a:t>
            </a:r>
          </a:p>
          <a:p>
            <a:pPr lvl="1"/>
            <a:r>
              <a:rPr lang="en-US" b="1" dirty="0" smtClean="0"/>
              <a:t>Personal Discovery*: </a:t>
            </a:r>
            <a:r>
              <a:rPr lang="en-US" dirty="0" smtClean="0"/>
              <a:t>author visits, reflects, and makes (hopefully) profound observations about herself and culture</a:t>
            </a:r>
          </a:p>
          <a:p>
            <a:pPr lvl="1"/>
            <a:endParaRPr lang="en-US" dirty="0" smtClean="0"/>
          </a:p>
          <a:p>
            <a:r>
              <a:rPr lang="en-US" dirty="0" smtClean="0"/>
              <a:t>Travel writing continues to increase in popularity</a:t>
            </a:r>
          </a:p>
          <a:p>
            <a:pPr lvl="1"/>
            <a:r>
              <a:rPr lang="en-US" dirty="0" smtClean="0"/>
              <a:t>The Ted-</a:t>
            </a:r>
            <a:r>
              <a:rPr lang="en-US" dirty="0" err="1" smtClean="0"/>
              <a:t>ification</a:t>
            </a:r>
            <a:r>
              <a:rPr lang="en-US" dirty="0" smtClean="0"/>
              <a:t> of Travel: “the increasing priority placed on rubbing shoulders with influencers and experts”</a:t>
            </a:r>
            <a:endParaRPr lang="en-US" dirty="0"/>
          </a:p>
        </p:txBody>
      </p:sp>
    </p:spTree>
    <p:extLst>
      <p:ext uri="{BB962C8B-B14F-4D97-AF65-F5344CB8AC3E}">
        <p14:creationId xmlns:p14="http://schemas.microsoft.com/office/powerpoint/2010/main" val="1504887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Elements of Good Travel Writing</a:t>
            </a:r>
            <a:endParaRPr lang="en-US" dirty="0"/>
          </a:p>
        </p:txBody>
      </p:sp>
      <p:sp>
        <p:nvSpPr>
          <p:cNvPr id="3" name="Content Placeholder 2"/>
          <p:cNvSpPr>
            <a:spLocks noGrp="1"/>
          </p:cNvSpPr>
          <p:nvPr>
            <p:ph sz="quarter" idx="1"/>
          </p:nvPr>
        </p:nvSpPr>
        <p:spPr>
          <a:xfrm>
            <a:off x="301752" y="1426840"/>
            <a:ext cx="8503920" cy="4572000"/>
          </a:xfrm>
        </p:spPr>
        <p:txBody>
          <a:bodyPr>
            <a:noAutofit/>
          </a:bodyPr>
          <a:lstStyle/>
          <a:p>
            <a:r>
              <a:rPr lang="en-US" sz="1700" dirty="0" smtClean="0"/>
              <a:t>Centers on a key event or location</a:t>
            </a:r>
          </a:p>
          <a:p>
            <a:pPr lvl="1"/>
            <a:r>
              <a:rPr lang="en-US" sz="1700" dirty="0" smtClean="0"/>
              <a:t>“I can’t believe my luck. It’s 10 a.m., and I have the 47-acre garden to myself. Sitting by the lake, I look back at the Palladian Mansion and its elegant terraces—the grandeur is breathtaking and the sense of peace absolute.”</a:t>
            </a:r>
          </a:p>
          <a:p>
            <a:r>
              <a:rPr lang="en-US" sz="1700" dirty="0" smtClean="0"/>
              <a:t>Uses background information that builds up to this event or location; May incorporate research to enhance the background information</a:t>
            </a:r>
          </a:p>
          <a:p>
            <a:pPr lvl="1"/>
            <a:r>
              <a:rPr lang="en-US" sz="1700" dirty="0" smtClean="0"/>
              <a:t>“The </a:t>
            </a:r>
            <a:r>
              <a:rPr lang="en-US" sz="1700" dirty="0" err="1" smtClean="0"/>
              <a:t>Powerscourt</a:t>
            </a:r>
            <a:r>
              <a:rPr lang="en-US" sz="1700" dirty="0" smtClean="0"/>
              <a:t> estate, 1,000 acres, sits at the foothills of the </a:t>
            </a:r>
            <a:r>
              <a:rPr lang="en-US" sz="1700" dirty="0" err="1" smtClean="0"/>
              <a:t>Wicklow</a:t>
            </a:r>
            <a:r>
              <a:rPr lang="en-US" sz="1700" dirty="0" smtClean="0"/>
              <a:t> Mountains, just 12 miles south of Dublin </a:t>
            </a:r>
            <a:r>
              <a:rPr lang="en-US" sz="1700" dirty="0" smtClean="0"/>
              <a:t>city. But </a:t>
            </a:r>
            <a:r>
              <a:rPr lang="en-US" sz="1700" dirty="0" smtClean="0"/>
              <a:t>what you won’t find anywhere is the fact that you can stay on a nightly basis in the apartments in one of the courtyards attached to the house. Even the Irish don’t seem to know about these holiday gems.”</a:t>
            </a:r>
          </a:p>
          <a:p>
            <a:r>
              <a:rPr lang="en-US" sz="1700" dirty="0" smtClean="0"/>
              <a:t>Clearly describes the location and focuses on elements that are key to the story or experience</a:t>
            </a:r>
          </a:p>
          <a:p>
            <a:pPr lvl="1"/>
            <a:r>
              <a:rPr lang="en-US" sz="1700" dirty="0" smtClean="0"/>
              <a:t>“Crammed onto tall shelves and piled high on tables are more than 11,ooo titles. The exhaustive selection ranges from popular tomes buy such figures as Jamie Oliver and Nigella Lawson to hard-to-find translations of thousand-year-old Arabic culinary manuals. But—as your nose instantly registers—this is more than just a well-stocked bookshop.”</a:t>
            </a:r>
            <a:endParaRPr lang="en-US" sz="1700" dirty="0"/>
          </a:p>
        </p:txBody>
      </p:sp>
    </p:spTree>
    <p:extLst>
      <p:ext uri="{BB962C8B-B14F-4D97-AF65-F5344CB8AC3E}">
        <p14:creationId xmlns:p14="http://schemas.microsoft.com/office/powerpoint/2010/main" val="326018735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Even More Elements of Good Travel Writing </a:t>
            </a:r>
            <a:endParaRPr lang="en-US" dirty="0"/>
          </a:p>
        </p:txBody>
      </p:sp>
      <p:sp>
        <p:nvSpPr>
          <p:cNvPr id="3" name="Content Placeholder 2"/>
          <p:cNvSpPr>
            <a:spLocks noGrp="1"/>
          </p:cNvSpPr>
          <p:nvPr>
            <p:ph sz="quarter" idx="1"/>
          </p:nvPr>
        </p:nvSpPr>
        <p:spPr/>
        <p:txBody>
          <a:bodyPr>
            <a:normAutofit fontScale="77500" lnSpcReduction="20000"/>
          </a:bodyPr>
          <a:lstStyle/>
          <a:p>
            <a:r>
              <a:rPr lang="en-US" dirty="0" smtClean="0"/>
              <a:t>Clearly describes any important people so that readers feel as if they know them (if only a little)</a:t>
            </a:r>
          </a:p>
          <a:p>
            <a:pPr lvl="1"/>
            <a:r>
              <a:rPr lang="en-US" dirty="0" smtClean="0"/>
              <a:t>“I have my own </a:t>
            </a:r>
            <a:r>
              <a:rPr lang="en-US" dirty="0" err="1" smtClean="0"/>
              <a:t>Masai</a:t>
            </a:r>
            <a:r>
              <a:rPr lang="en-US" dirty="0" smtClean="0"/>
              <a:t> guard, </a:t>
            </a:r>
            <a:r>
              <a:rPr lang="en-US" dirty="0" err="1" smtClean="0"/>
              <a:t>Setile</a:t>
            </a:r>
            <a:r>
              <a:rPr lang="en-US" dirty="0" smtClean="0"/>
              <a:t>, who walks me to and fro with a spear and an earth-shattering smile. </a:t>
            </a:r>
            <a:r>
              <a:rPr lang="en-US" dirty="0" err="1" smtClean="0"/>
              <a:t>Setile</a:t>
            </a:r>
            <a:r>
              <a:rPr lang="en-US" dirty="0" smtClean="0"/>
              <a:t> speaks little English, so we connect through my ability to reproduce sounds.”</a:t>
            </a:r>
          </a:p>
          <a:p>
            <a:r>
              <a:rPr lang="en-US" dirty="0" smtClean="0"/>
              <a:t>Uses dialog where possible to help the story/experience “happen” for the reader</a:t>
            </a:r>
          </a:p>
          <a:p>
            <a:pPr lvl="1"/>
            <a:r>
              <a:rPr lang="en-US" dirty="0" smtClean="0"/>
              <a:t>“’It really makes our bookshop so special,’ Sally adds. ‘We truly do live the books here.’”</a:t>
            </a:r>
          </a:p>
          <a:p>
            <a:r>
              <a:rPr lang="en-US" dirty="0" smtClean="0"/>
              <a:t>Mixes reflections on the experience with the retelling to help the reader see the importance of the experience</a:t>
            </a:r>
          </a:p>
          <a:p>
            <a:pPr lvl="1"/>
            <a:r>
              <a:rPr lang="en-US" dirty="0" smtClean="0"/>
              <a:t>“Last year, I took an extensive tour of Wales to visit the land of my ancestors…I found wild scenery, historic buildings, beautiful walks, and educational opportunities for people of all ages.”</a:t>
            </a:r>
          </a:p>
          <a:p>
            <a:r>
              <a:rPr lang="en-US" dirty="0" smtClean="0"/>
              <a:t>Includes photos (or other modalities) to enhance the text and the reader’s experience</a:t>
            </a:r>
          </a:p>
          <a:p>
            <a:pPr lvl="1"/>
            <a:r>
              <a:rPr lang="en-US" dirty="0" smtClean="0"/>
              <a:t>See examples on </a:t>
            </a:r>
            <a:r>
              <a:rPr lang="en-US" dirty="0" err="1" smtClean="0"/>
              <a:t>Weebly</a:t>
            </a:r>
            <a:endParaRPr lang="en-US" dirty="0"/>
          </a:p>
        </p:txBody>
      </p:sp>
    </p:spTree>
    <p:extLst>
      <p:ext uri="{BB962C8B-B14F-4D97-AF65-F5344CB8AC3E}">
        <p14:creationId xmlns:p14="http://schemas.microsoft.com/office/powerpoint/2010/main" val="374161137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Good Travel Writing Is…</a:t>
            </a:r>
            <a:endParaRPr lang="en-US" dirty="0"/>
          </a:p>
        </p:txBody>
      </p:sp>
      <p:sp>
        <p:nvSpPr>
          <p:cNvPr id="3" name="Content Placeholder 2"/>
          <p:cNvSpPr>
            <a:spLocks noGrp="1"/>
          </p:cNvSpPr>
          <p:nvPr>
            <p:ph sz="quarter" idx="1"/>
          </p:nvPr>
        </p:nvSpPr>
        <p:spPr>
          <a:xfrm>
            <a:off x="431539" y="1787703"/>
            <a:ext cx="8273215" cy="4586384"/>
          </a:xfrm>
        </p:spPr>
        <p:txBody>
          <a:bodyPr>
            <a:normAutofit fontScale="70000" lnSpcReduction="20000"/>
          </a:bodyPr>
          <a:lstStyle/>
          <a:p>
            <a:pPr lvl="0"/>
            <a:r>
              <a:rPr lang="en-US" b="1" u="sng" dirty="0"/>
              <a:t>Specific</a:t>
            </a:r>
            <a:r>
              <a:rPr lang="en-US" dirty="0"/>
              <a:t>—rather than a piece on </a:t>
            </a:r>
            <a:r>
              <a:rPr lang="en-US" dirty="0" smtClean="0"/>
              <a:t>Prague or on your experience as a whole</a:t>
            </a:r>
            <a:r>
              <a:rPr lang="en-US" dirty="0" smtClean="0"/>
              <a:t>, </a:t>
            </a:r>
            <a:r>
              <a:rPr lang="en-US" dirty="0"/>
              <a:t>consider an </a:t>
            </a:r>
            <a:r>
              <a:rPr lang="en-US" dirty="0" smtClean="0"/>
              <a:t>aspect or moment  that stands out: e.g., an eclectic guide or the </a:t>
            </a:r>
            <a:r>
              <a:rPr lang="en-US" dirty="0"/>
              <a:t>best </a:t>
            </a:r>
            <a:r>
              <a:rPr lang="en-US" dirty="0" err="1" smtClean="0"/>
              <a:t>kolac</a:t>
            </a:r>
            <a:r>
              <a:rPr lang="en-US" dirty="0" smtClean="0"/>
              <a:t> (cakes filled with fruits/jams) in the city.</a:t>
            </a:r>
            <a:endParaRPr lang="en-US" dirty="0" smtClean="0"/>
          </a:p>
          <a:p>
            <a:pPr marL="0" lvl="0" indent="0">
              <a:buNone/>
            </a:pPr>
            <a:endParaRPr lang="en-US" dirty="0"/>
          </a:p>
          <a:p>
            <a:pPr lvl="0"/>
            <a:r>
              <a:rPr lang="en-US" b="1" u="sng" dirty="0"/>
              <a:t>Unique</a:t>
            </a:r>
            <a:r>
              <a:rPr lang="en-US" dirty="0"/>
              <a:t>—peruse examples of travel writing to get an idea of what’s run-of-the-mill and what others may have written about the place you are interested in profiling. Use these to help identify ways your entry can be different (with regard to audience, content, etc.). Consider what you can offer that your reader will not or cannot get elsewhere. One way to do this is to think about stereotypical views of a given place and compose an entry counter to that (e.g., most are familiar with scuba diving and snorkeling in the Bahamas, so an entry on hiking trails would stand out)</a:t>
            </a:r>
            <a:r>
              <a:rPr lang="en-US" dirty="0" smtClean="0"/>
              <a:t>.</a:t>
            </a:r>
          </a:p>
          <a:p>
            <a:pPr marL="0" lvl="0" indent="0">
              <a:buNone/>
            </a:pPr>
            <a:endParaRPr lang="en-US" dirty="0"/>
          </a:p>
          <a:p>
            <a:pPr lvl="0"/>
            <a:r>
              <a:rPr lang="en-US" b="1" u="sng" dirty="0"/>
              <a:t>Targeted to a Particular Audience</a:t>
            </a:r>
            <a:r>
              <a:rPr lang="en-US" dirty="0"/>
              <a:t>—consider your rhetorical situation and use that knowledge to strengthen your story. For example, most of us are not intimately familiar with </a:t>
            </a:r>
            <a:r>
              <a:rPr lang="en-US" dirty="0" smtClean="0"/>
              <a:t>Czech music, </a:t>
            </a:r>
            <a:r>
              <a:rPr lang="en-US" dirty="0"/>
              <a:t>so it would be beneficial to include enough contextual and background information to fill in the gaps for your readers</a:t>
            </a:r>
            <a:r>
              <a:rPr lang="en-US" dirty="0" smtClean="0"/>
              <a:t>.</a:t>
            </a:r>
            <a:endParaRPr lang="en-US" dirty="0"/>
          </a:p>
        </p:txBody>
      </p:sp>
    </p:spTree>
    <p:extLst>
      <p:ext uri="{BB962C8B-B14F-4D97-AF65-F5344CB8AC3E}">
        <p14:creationId xmlns:p14="http://schemas.microsoft.com/office/powerpoint/2010/main" val="205157035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599"/>
            <a:ext cx="8534400" cy="905667"/>
          </a:xfrm>
        </p:spPr>
        <p:txBody>
          <a:bodyPr>
            <a:noAutofit/>
          </a:bodyPr>
          <a:lstStyle/>
          <a:p>
            <a:r>
              <a:rPr lang="en-US" sz="2800" dirty="0" smtClean="0"/>
              <a:t>Travel Writing Examples </a:t>
            </a:r>
            <a:br>
              <a:rPr lang="en-US" sz="2800" dirty="0" smtClean="0"/>
            </a:br>
            <a:r>
              <a:rPr lang="en-US" sz="2800" dirty="0" smtClean="0"/>
              <a:t>Available on the Course </a:t>
            </a:r>
            <a:r>
              <a:rPr lang="en-US" sz="2800" dirty="0" err="1" smtClean="0"/>
              <a:t>Weebly</a:t>
            </a:r>
            <a:endParaRPr lang="en-US" sz="2800" dirty="0"/>
          </a:p>
        </p:txBody>
      </p:sp>
      <p:sp>
        <p:nvSpPr>
          <p:cNvPr id="3" name="Content Placeholder 2"/>
          <p:cNvSpPr>
            <a:spLocks noGrp="1"/>
          </p:cNvSpPr>
          <p:nvPr>
            <p:ph sz="quarter" idx="1"/>
          </p:nvPr>
        </p:nvSpPr>
        <p:spPr>
          <a:xfrm>
            <a:off x="394550" y="1886335"/>
            <a:ext cx="8359524" cy="4179186"/>
          </a:xfrm>
        </p:spPr>
        <p:txBody>
          <a:bodyPr>
            <a:noAutofit/>
          </a:bodyPr>
          <a:lstStyle/>
          <a:p>
            <a:r>
              <a:rPr lang="en-US" sz="1800" dirty="0" smtClean="0"/>
              <a:t>3 linked</a:t>
            </a:r>
            <a:r>
              <a:rPr lang="en-US" sz="1800" dirty="0" smtClean="0"/>
              <a:t> </a:t>
            </a:r>
            <a:r>
              <a:rPr lang="en-US" sz="1800" dirty="0" smtClean="0"/>
              <a:t>examples on </a:t>
            </a:r>
            <a:r>
              <a:rPr lang="en-US" sz="1800" dirty="0" err="1" smtClean="0"/>
              <a:t>Weebly</a:t>
            </a:r>
            <a:endParaRPr lang="en-US" sz="1800" dirty="0" smtClean="0"/>
          </a:p>
          <a:p>
            <a:pPr lvl="1"/>
            <a:r>
              <a:rPr lang="en-US" sz="1800" dirty="0" smtClean="0"/>
              <a:t>Travel </a:t>
            </a:r>
            <a:r>
              <a:rPr lang="en-US" sz="1800" dirty="0" err="1" smtClean="0"/>
              <a:t>Writing_Prague</a:t>
            </a:r>
            <a:endParaRPr lang="en-US" sz="1800" dirty="0" smtClean="0"/>
          </a:p>
          <a:p>
            <a:pPr lvl="1"/>
            <a:r>
              <a:rPr lang="en-US" sz="1800" dirty="0" smtClean="0"/>
              <a:t>Puddle Jumping through Prague</a:t>
            </a:r>
            <a:endParaRPr lang="en-US" sz="1800" dirty="0" smtClean="0"/>
          </a:p>
          <a:p>
            <a:pPr lvl="1"/>
            <a:r>
              <a:rPr lang="en-US" sz="1800" dirty="0" smtClean="0"/>
              <a:t>Sightseeing in Prague</a:t>
            </a:r>
            <a:endParaRPr lang="en-US" sz="1800" dirty="0" smtClean="0"/>
          </a:p>
          <a:p>
            <a:r>
              <a:rPr lang="en-US" sz="1800" dirty="0" smtClean="0"/>
              <a:t>Select </a:t>
            </a:r>
            <a:r>
              <a:rPr lang="en-US" sz="1800" dirty="0" smtClean="0"/>
              <a:t>2 and give them a quick read</a:t>
            </a:r>
          </a:p>
          <a:p>
            <a:r>
              <a:rPr lang="en-US" sz="1800" dirty="0" smtClean="0"/>
              <a:t>Be prepared to discuss:</a:t>
            </a:r>
          </a:p>
          <a:p>
            <a:pPr lvl="1"/>
            <a:r>
              <a:rPr lang="en-US" sz="1800" dirty="0" smtClean="0"/>
              <a:t>What stands out?</a:t>
            </a:r>
          </a:p>
          <a:p>
            <a:pPr lvl="1"/>
            <a:r>
              <a:rPr lang="en-US" sz="1800" dirty="0" smtClean="0"/>
              <a:t>What’s missing (i.e., what questions do you still have as a reader)?</a:t>
            </a:r>
          </a:p>
          <a:p>
            <a:pPr lvl="1"/>
            <a:r>
              <a:rPr lang="en-US" sz="1800" dirty="0" smtClean="0"/>
              <a:t>What might you borrow for your own travel writing?</a:t>
            </a:r>
          </a:p>
          <a:p>
            <a:pPr lvl="1"/>
            <a:r>
              <a:rPr lang="en-US" sz="1800" dirty="0" smtClean="0"/>
              <a:t>What might you want to avoid in your own writing?</a:t>
            </a:r>
            <a:endParaRPr lang="en-US" sz="1800" dirty="0"/>
          </a:p>
        </p:txBody>
      </p:sp>
    </p:spTree>
    <p:extLst>
      <p:ext uri="{BB962C8B-B14F-4D97-AF65-F5344CB8AC3E}">
        <p14:creationId xmlns:p14="http://schemas.microsoft.com/office/powerpoint/2010/main" val="229455780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599"/>
            <a:ext cx="8534400" cy="967313"/>
          </a:xfrm>
        </p:spPr>
        <p:txBody>
          <a:bodyPr>
            <a:normAutofit fontScale="90000"/>
          </a:bodyPr>
          <a:lstStyle/>
          <a:p>
            <a:r>
              <a:rPr lang="en-US" sz="3600" dirty="0" smtClean="0"/>
              <a:t>Travel Article Templates </a:t>
            </a:r>
            <a:br>
              <a:rPr lang="en-US" sz="3600" dirty="0" smtClean="0"/>
            </a:br>
            <a:r>
              <a:rPr lang="en-US" sz="3600" dirty="0" smtClean="0"/>
              <a:t>Available on the Course </a:t>
            </a:r>
            <a:r>
              <a:rPr lang="en-US" sz="3600" dirty="0" err="1" smtClean="0"/>
              <a:t>Weebly</a:t>
            </a:r>
            <a:endParaRPr lang="en-US" sz="3600" dirty="0"/>
          </a:p>
        </p:txBody>
      </p:sp>
      <p:sp>
        <p:nvSpPr>
          <p:cNvPr id="3" name="Content Placeholder 2"/>
          <p:cNvSpPr>
            <a:spLocks noGrp="1"/>
          </p:cNvSpPr>
          <p:nvPr>
            <p:ph sz="quarter" idx="1"/>
          </p:nvPr>
        </p:nvSpPr>
        <p:spPr>
          <a:xfrm>
            <a:off x="567970" y="1820450"/>
            <a:ext cx="8001963" cy="4467616"/>
          </a:xfrm>
        </p:spPr>
        <p:txBody>
          <a:bodyPr>
            <a:normAutofit fontScale="77500" lnSpcReduction="20000"/>
          </a:bodyPr>
          <a:lstStyle/>
          <a:p>
            <a:r>
              <a:rPr lang="en-US" sz="2800" dirty="0" smtClean="0"/>
              <a:t>Think of these as starting points only</a:t>
            </a:r>
          </a:p>
          <a:p>
            <a:pPr lvl="1"/>
            <a:r>
              <a:rPr lang="en-US" sz="2300" dirty="0" smtClean="0"/>
              <a:t>The destination article</a:t>
            </a:r>
          </a:p>
          <a:p>
            <a:pPr lvl="1"/>
            <a:r>
              <a:rPr lang="en-US" sz="2300" dirty="0" smtClean="0"/>
              <a:t>The special interest article</a:t>
            </a:r>
          </a:p>
          <a:p>
            <a:pPr lvl="1"/>
            <a:r>
              <a:rPr lang="en-US" sz="2300" dirty="0" smtClean="0"/>
              <a:t>The side trip article</a:t>
            </a:r>
          </a:p>
          <a:p>
            <a:pPr lvl="1"/>
            <a:r>
              <a:rPr lang="en-US" sz="2300" dirty="0" smtClean="0"/>
              <a:t>The holiday or special event article</a:t>
            </a:r>
          </a:p>
          <a:p>
            <a:pPr lvl="1"/>
            <a:r>
              <a:rPr lang="en-US" sz="2300" dirty="0" smtClean="0"/>
              <a:t>The review article</a:t>
            </a:r>
          </a:p>
          <a:p>
            <a:pPr lvl="1"/>
            <a:r>
              <a:rPr lang="en-US" sz="2300" dirty="0" smtClean="0"/>
              <a:t>The round up </a:t>
            </a:r>
            <a:r>
              <a:rPr lang="en-US" sz="2300" dirty="0" smtClean="0"/>
              <a:t>article</a:t>
            </a:r>
          </a:p>
          <a:p>
            <a:pPr lvl="1"/>
            <a:endParaRPr lang="en-US" sz="2300" dirty="0" smtClean="0"/>
          </a:p>
          <a:p>
            <a:r>
              <a:rPr lang="en-US" sz="2800" dirty="0" smtClean="0"/>
              <a:t>Feel free to use them as catalysts to begin thinking and writing, but don’t limit </a:t>
            </a:r>
            <a:r>
              <a:rPr lang="en-US" sz="2800" dirty="0" smtClean="0"/>
              <a:t>yourself</a:t>
            </a:r>
          </a:p>
          <a:p>
            <a:endParaRPr lang="en-US" sz="2800" dirty="0" smtClean="0"/>
          </a:p>
          <a:p>
            <a:r>
              <a:rPr lang="en-US" sz="2800" dirty="0" smtClean="0"/>
              <a:t>Be creative, and make sure your entry includes your voice, interests, reactions, suggestions, experiences, etc. In other words, make this your own.</a:t>
            </a:r>
            <a:endParaRPr lang="en-US" sz="2800" dirty="0"/>
          </a:p>
        </p:txBody>
      </p:sp>
    </p:spTree>
    <p:extLst>
      <p:ext uri="{BB962C8B-B14F-4D97-AF65-F5344CB8AC3E}">
        <p14:creationId xmlns:p14="http://schemas.microsoft.com/office/powerpoint/2010/main" val="427421845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华文新魏"/>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Civic.thmx</Template>
  <TotalTime>120</TotalTime>
  <Words>1195</Words>
  <Application>Microsoft Macintosh PowerPoint</Application>
  <PresentationFormat>On-screen Show (4:3)</PresentationFormat>
  <Paragraphs>87</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Georgia</vt:lpstr>
      <vt:lpstr>Wingdings</vt:lpstr>
      <vt:lpstr>Wingdings 2</vt:lpstr>
      <vt:lpstr>Civic</vt:lpstr>
      <vt:lpstr>Travel Writing in and around Prague</vt:lpstr>
      <vt:lpstr>The Assignment—See Syllabus</vt:lpstr>
      <vt:lpstr>Also Keep the 3 Ps Framework in Mind </vt:lpstr>
      <vt:lpstr>Travel Writing</vt:lpstr>
      <vt:lpstr>Elements of Good Travel Writing</vt:lpstr>
      <vt:lpstr>Even More Elements of Good Travel Writing </vt:lpstr>
      <vt:lpstr>Good Travel Writing Is…</vt:lpstr>
      <vt:lpstr>Travel Writing Examples  Available on the Course Weebly</vt:lpstr>
      <vt:lpstr>Travel Article Templates  Available on the Course Weebly</vt:lpstr>
      <vt:lpstr>Your Travel Writing</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Michael Cook</dc:creator>
  <cp:lastModifiedBy>Microsoft Office User</cp:lastModifiedBy>
  <cp:revision>17</cp:revision>
  <dcterms:created xsi:type="dcterms:W3CDTF">2016-06-04T21:54:00Z</dcterms:created>
  <dcterms:modified xsi:type="dcterms:W3CDTF">2018-06-16T15:19:08Z</dcterms:modified>
</cp:coreProperties>
</file>